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5" r:id="rId3"/>
    <p:sldId id="303" r:id="rId4"/>
    <p:sldId id="323" r:id="rId5"/>
    <p:sldId id="312" r:id="rId6"/>
    <p:sldId id="346" r:id="rId7"/>
    <p:sldId id="342" r:id="rId8"/>
    <p:sldId id="343" r:id="rId9"/>
    <p:sldId id="344" r:id="rId10"/>
    <p:sldId id="345" r:id="rId11"/>
    <p:sldId id="347" r:id="rId12"/>
    <p:sldId id="348" r:id="rId13"/>
    <p:sldId id="349" r:id="rId14"/>
    <p:sldId id="350" r:id="rId15"/>
    <p:sldId id="355" r:id="rId16"/>
    <p:sldId id="354" r:id="rId17"/>
    <p:sldId id="357" r:id="rId18"/>
    <p:sldId id="356" r:id="rId19"/>
    <p:sldId id="353" r:id="rId20"/>
    <p:sldId id="318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59" r:id="rId30"/>
    <p:sldId id="368" r:id="rId31"/>
    <p:sldId id="371" r:id="rId32"/>
    <p:sldId id="372" r:id="rId33"/>
    <p:sldId id="373" r:id="rId34"/>
    <p:sldId id="319" r:id="rId35"/>
    <p:sldId id="333" r:id="rId36"/>
    <p:sldId id="330" r:id="rId37"/>
    <p:sldId id="331" r:id="rId38"/>
    <p:sldId id="332" r:id="rId39"/>
    <p:sldId id="334" r:id="rId40"/>
    <p:sldId id="327" r:id="rId41"/>
    <p:sldId id="329" r:id="rId42"/>
    <p:sldId id="341" r:id="rId43"/>
    <p:sldId id="335" r:id="rId44"/>
    <p:sldId id="336" r:id="rId45"/>
    <p:sldId id="337" r:id="rId46"/>
    <p:sldId id="338" r:id="rId47"/>
    <p:sldId id="374" r:id="rId48"/>
    <p:sldId id="279" r:id="rId49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42836832895889"/>
          <c:y val="2.7936446484007449E-2"/>
          <c:w val="0.82616196412948384"/>
          <c:h val="0.79837024730454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punktów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10 -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CA-4818-9581-398C0BB140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10 -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CA-4818-9581-398C0BB140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  <a:r>
                      <a:rPr lang="en-US" baseline="0" dirty="0"/>
                      <a:t>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6CA-4818-9581-398C0BB140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21 - XII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6CA-4818-9581-398C0BB1407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29 - XI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6CA-4818-9581-398C0BB1407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31 - 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6CA-4818-9581-398C0BB1407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35 -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6CA-4818-9581-398C0BB1407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35 -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6CA-4818-9581-398C0BB1407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39 - VII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6CA-4818-9581-398C0BB1407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42 - 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6CA-4818-9581-398C0BB1407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baseline="0" dirty="0"/>
                      <a:t>53 - V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6CA-4818-9581-398C0BB1407F}"/>
                </c:ext>
              </c:extLst>
            </c:dLbl>
            <c:dLbl>
              <c:idx val="11"/>
              <c:layout>
                <c:manualLayout>
                  <c:x val="1.3888888888889399E-3"/>
                  <c:y val="5.07935390618313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64 -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6CA-4818-9581-398C0BB1407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84 - 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6CA-4818-9581-398C0BB1407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93 - 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6CA-4818-9581-398C0BB1407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125 –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F6CA-4818-9581-398C0BB1407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66 - 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6CA-4818-9581-398C0BB1407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73 –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F6CA-4818-9581-398C0BB1407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96 – III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F6CA-4818-9581-398C0BB1407F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103 – II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F6CA-4818-9581-398C0BB1407F}"/>
                </c:ext>
              </c:extLst>
            </c:dLbl>
            <c:dLbl>
              <c:idx val="19"/>
              <c:layout>
                <c:manualLayout>
                  <c:x val="1.38888888888878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/>
                      <a:t>104 –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F6CA-4818-9581-398C0BB1407F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 baseline="0" dirty="0"/>
                      <a:t>170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F6CA-4818-9581-398C0BB14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Arkusz1!$A$2:$A$16</c:f>
              <c:strCache>
                <c:ptCount val="15"/>
                <c:pt idx="0">
                  <c:v>ZKiW Rajkowy</c:v>
                </c:pt>
                <c:pt idx="1">
                  <c:v>ZKiW Rudno</c:v>
                </c:pt>
                <c:pt idx="2">
                  <c:v>ZKiW Kulice</c:v>
                </c:pt>
                <c:pt idx="3">
                  <c:v>SSP Nr 2 Tczew</c:v>
                </c:pt>
                <c:pt idx="4">
                  <c:v>SP Nr 2 Gniew</c:v>
                </c:pt>
                <c:pt idx="5">
                  <c:v>ZKiW Nr 1 Pelplin</c:v>
                </c:pt>
                <c:pt idx="6">
                  <c:v>ZS Opalenie</c:v>
                </c:pt>
                <c:pt idx="7">
                  <c:v>SP Morzeszczyn</c:v>
                </c:pt>
                <c:pt idx="8">
                  <c:v>SP Subkowy</c:v>
                </c:pt>
                <c:pt idx="9">
                  <c:v>SP Nr 10 Tczew</c:v>
                </c:pt>
                <c:pt idx="10">
                  <c:v>SP Nr 2 Pelplin</c:v>
                </c:pt>
                <c:pt idx="11">
                  <c:v>SP Nr 11 Tczew</c:v>
                </c:pt>
                <c:pt idx="12">
                  <c:v>SP Nr 1 Gniew</c:v>
                </c:pt>
                <c:pt idx="13">
                  <c:v>SP MWalichnowy</c:v>
                </c:pt>
                <c:pt idx="14">
                  <c:v>SP Nr 12 Tczew</c:v>
                </c:pt>
              </c:strCache>
            </c:str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21</c:v>
                </c:pt>
                <c:pt idx="4">
                  <c:v>29</c:v>
                </c:pt>
                <c:pt idx="5">
                  <c:v>31</c:v>
                </c:pt>
                <c:pt idx="6">
                  <c:v>35</c:v>
                </c:pt>
                <c:pt idx="7">
                  <c:v>35</c:v>
                </c:pt>
                <c:pt idx="8">
                  <c:v>39</c:v>
                </c:pt>
                <c:pt idx="9">
                  <c:v>42</c:v>
                </c:pt>
                <c:pt idx="10">
                  <c:v>53</c:v>
                </c:pt>
                <c:pt idx="11">
                  <c:v>64</c:v>
                </c:pt>
                <c:pt idx="12">
                  <c:v>84</c:v>
                </c:pt>
                <c:pt idx="13">
                  <c:v>93</c:v>
                </c:pt>
                <c:pt idx="1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6CA-4818-9581-398C0BB1407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strRef>
              <c:f>Arkusz1!$A$2:$A$16</c:f>
              <c:strCache>
                <c:ptCount val="15"/>
                <c:pt idx="0">
                  <c:v>ZKiW Rajkowy</c:v>
                </c:pt>
                <c:pt idx="1">
                  <c:v>ZKiW Rudno</c:v>
                </c:pt>
                <c:pt idx="2">
                  <c:v>ZKiW Kulice</c:v>
                </c:pt>
                <c:pt idx="3">
                  <c:v>SSP Nr 2 Tczew</c:v>
                </c:pt>
                <c:pt idx="4">
                  <c:v>SP Nr 2 Gniew</c:v>
                </c:pt>
                <c:pt idx="5">
                  <c:v>ZKiW Nr 1 Pelplin</c:v>
                </c:pt>
                <c:pt idx="6">
                  <c:v>ZS Opalenie</c:v>
                </c:pt>
                <c:pt idx="7">
                  <c:v>SP Morzeszczyn</c:v>
                </c:pt>
                <c:pt idx="8">
                  <c:v>SP Subkowy</c:v>
                </c:pt>
                <c:pt idx="9">
                  <c:v>SP Nr 10 Tczew</c:v>
                </c:pt>
                <c:pt idx="10">
                  <c:v>SP Nr 2 Pelplin</c:v>
                </c:pt>
                <c:pt idx="11">
                  <c:v>SP Nr 11 Tczew</c:v>
                </c:pt>
                <c:pt idx="12">
                  <c:v>SP Nr 1 Gniew</c:v>
                </c:pt>
                <c:pt idx="13">
                  <c:v>SP MWalichnowy</c:v>
                </c:pt>
                <c:pt idx="14">
                  <c:v>SP Nr 12 Tczew</c:v>
                </c:pt>
              </c:strCache>
            </c:strRef>
          </c:cat>
          <c:val>
            <c:numRef>
              <c:f>Arkusz1!$C$2:$C$16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16-F6CA-4818-9581-398C0BB14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99616"/>
        <c:axId val="71601152"/>
      </c:barChart>
      <c:catAx>
        <c:axId val="71599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cap="small" baseline="0">
                <a:solidFill>
                  <a:schemeClr val="tx2">
                    <a:lumMod val="75000"/>
                  </a:schemeClr>
                </a:solidFill>
              </a:defRPr>
            </a:pPr>
            <a:endParaRPr lang="pl-PL"/>
          </a:p>
        </c:txPr>
        <c:crossAx val="71601152"/>
        <c:crosses val="autoZero"/>
        <c:auto val="1"/>
        <c:lblAlgn val="ctr"/>
        <c:lblOffset val="100"/>
        <c:noMultiLvlLbl val="0"/>
      </c:catAx>
      <c:valAx>
        <c:axId val="71601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71599616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/>
        <a:lstStyle/>
        <a:p>
          <a:pPr>
            <a:defRPr baseline="0">
              <a:solidFill>
                <a:schemeClr val="tx2">
                  <a:lumMod val="75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42836832895889"/>
          <c:y val="2.79364464840074E-2"/>
          <c:w val="0.82616196412948384"/>
          <c:h val="0.79837024730454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punktów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10 -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F0E-4B7A-B691-D0B307A318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10 -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F0E-4B7A-B691-D0B307A318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F0E-4B7A-B691-D0B307A318C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21 - XII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F0E-4B7A-B691-D0B307A318C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39 - VII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F0E-4B7A-B691-D0B307A318C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29 - XI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F0E-4B7A-B691-D0B307A318C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31 - 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F0E-4B7A-B691-D0B307A318C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35 -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F0E-4B7A-B691-D0B307A318C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35 -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F0E-4B7A-B691-D0B307A318C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42 - 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F0E-4B7A-B691-D0B307A318C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53 - 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F0E-4B7A-B691-D0B307A318C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64 -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F0E-4B7A-B691-D0B307A318C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93 - 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F0E-4B7A-B691-D0B307A318C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84 - 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F0E-4B7A-B691-D0B307A318C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125 -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F0E-4B7A-B691-D0B307A318C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66 - 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F0E-4B7A-B691-D0B307A318C3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73 –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F0E-4B7A-B691-D0B307A318C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96 – III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F0E-4B7A-B691-D0B307A318C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103 – II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F0E-4B7A-B691-D0B307A318C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z="1200" baseline="0" dirty="0"/>
                      <a:t>104 –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F0E-4B7A-B691-D0B307A318C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 baseline="0" dirty="0"/>
                      <a:t>170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F0E-4B7A-B691-D0B307A31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Arkusz1!$A$2:$A$16</c:f>
              <c:strCache>
                <c:ptCount val="15"/>
                <c:pt idx="0">
                  <c:v>ZKiW Rajkowy</c:v>
                </c:pt>
                <c:pt idx="1">
                  <c:v>ZKiW Rudno</c:v>
                </c:pt>
                <c:pt idx="2">
                  <c:v>ZKiW Kulice</c:v>
                </c:pt>
                <c:pt idx="3">
                  <c:v>SSP Nr 2 Tczew</c:v>
                </c:pt>
                <c:pt idx="4">
                  <c:v>SP Subkowy</c:v>
                </c:pt>
                <c:pt idx="5">
                  <c:v>SP Nr 2 Gniew</c:v>
                </c:pt>
                <c:pt idx="6">
                  <c:v>ZKiW Nr 1 Pelplin</c:v>
                </c:pt>
                <c:pt idx="7">
                  <c:v>ZS Opalenie</c:v>
                </c:pt>
                <c:pt idx="8">
                  <c:v>SP Morzeszczyn</c:v>
                </c:pt>
                <c:pt idx="9">
                  <c:v>SP Nr 10 Tczew</c:v>
                </c:pt>
                <c:pt idx="10">
                  <c:v>SP Nr 2 Pelplin</c:v>
                </c:pt>
                <c:pt idx="11">
                  <c:v>SP Nr 11 Tczew</c:v>
                </c:pt>
                <c:pt idx="12">
                  <c:v>SP Małe Walichnowy</c:v>
                </c:pt>
                <c:pt idx="13">
                  <c:v>SP Nr 1 Gniew</c:v>
                </c:pt>
                <c:pt idx="14">
                  <c:v>SP Nr 12 Tczew</c:v>
                </c:pt>
              </c:strCache>
            </c:str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21</c:v>
                </c:pt>
                <c:pt idx="4">
                  <c:v>39</c:v>
                </c:pt>
                <c:pt idx="5">
                  <c:v>29</c:v>
                </c:pt>
                <c:pt idx="6">
                  <c:v>31</c:v>
                </c:pt>
                <c:pt idx="7">
                  <c:v>35</c:v>
                </c:pt>
                <c:pt idx="8">
                  <c:v>35</c:v>
                </c:pt>
                <c:pt idx="9">
                  <c:v>42</c:v>
                </c:pt>
                <c:pt idx="10">
                  <c:v>53</c:v>
                </c:pt>
                <c:pt idx="11">
                  <c:v>64</c:v>
                </c:pt>
                <c:pt idx="12">
                  <c:v>93</c:v>
                </c:pt>
                <c:pt idx="13">
                  <c:v>84</c:v>
                </c:pt>
                <c:pt idx="1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F0E-4B7A-B691-D0B307A318C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zawodów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Arkusz1!$A$2:$A$16</c:f>
              <c:strCache>
                <c:ptCount val="15"/>
                <c:pt idx="0">
                  <c:v>ZKiW Rajkowy</c:v>
                </c:pt>
                <c:pt idx="1">
                  <c:v>ZKiW Rudno</c:v>
                </c:pt>
                <c:pt idx="2">
                  <c:v>ZKiW Kulice</c:v>
                </c:pt>
                <c:pt idx="3">
                  <c:v>SSP Nr 2 Tczew</c:v>
                </c:pt>
                <c:pt idx="4">
                  <c:v>SP Subkowy</c:v>
                </c:pt>
                <c:pt idx="5">
                  <c:v>SP Nr 2 Gniew</c:v>
                </c:pt>
                <c:pt idx="6">
                  <c:v>ZKiW Nr 1 Pelplin</c:v>
                </c:pt>
                <c:pt idx="7">
                  <c:v>ZS Opalenie</c:v>
                </c:pt>
                <c:pt idx="8">
                  <c:v>SP Morzeszczyn</c:v>
                </c:pt>
                <c:pt idx="9">
                  <c:v>SP Nr 10 Tczew</c:v>
                </c:pt>
                <c:pt idx="10">
                  <c:v>SP Nr 2 Pelplin</c:v>
                </c:pt>
                <c:pt idx="11">
                  <c:v>SP Nr 11 Tczew</c:v>
                </c:pt>
                <c:pt idx="12">
                  <c:v>SP Małe Walichnowy</c:v>
                </c:pt>
                <c:pt idx="13">
                  <c:v>SP Nr 1 Gniew</c:v>
                </c:pt>
                <c:pt idx="14">
                  <c:v>SP Nr 12 Tczew</c:v>
                </c:pt>
              </c:strCache>
            </c:str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9</c:v>
                </c:pt>
                <c:pt idx="13">
                  <c:v>10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F0E-4B7A-B691-D0B307A318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367616"/>
        <c:axId val="62369152"/>
      </c:barChart>
      <c:catAx>
        <c:axId val="62367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cap="small" baseline="0">
                <a:solidFill>
                  <a:schemeClr val="tx2">
                    <a:lumMod val="75000"/>
                  </a:schemeClr>
                </a:solidFill>
              </a:defRPr>
            </a:pPr>
            <a:endParaRPr lang="pl-PL"/>
          </a:p>
        </c:txPr>
        <c:crossAx val="62369152"/>
        <c:crosses val="autoZero"/>
        <c:auto val="1"/>
        <c:lblAlgn val="ctr"/>
        <c:lblOffset val="100"/>
        <c:noMultiLvlLbl val="0"/>
      </c:catAx>
      <c:valAx>
        <c:axId val="62369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623676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42836832895889"/>
          <c:y val="2.7936446484007404E-2"/>
          <c:w val="0.82616196412948384"/>
          <c:h val="0.79837024730454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punktów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39 - VII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41-4E67-A9C6-4365668B9F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35 -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41-4E67-A9C6-4365668B9F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  <a:r>
                      <a:rPr lang="en-US" baseline="0" dirty="0"/>
                      <a:t> - XI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41-4E67-A9C6-4365668B9FF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10 -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41-4E67-A9C6-4365668B9F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10 -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541-4E67-A9C6-4365668B9FF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10 -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41-4E67-A9C6-4365668B9FF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84 – 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41-4E67-A9C6-4365668B9FF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53 - 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41-4E67-A9C6-4365668B9FF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35 -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41-4E67-A9C6-4365668B9FF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31 - 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541-4E67-A9C6-4365668B9FF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21 - XII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541-4E67-A9C6-4365668B9FF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93 - 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541-4E67-A9C6-4365668B9FF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42 - 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541-4E67-A9C6-4365668B9FF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64 -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541-4E67-A9C6-4365668B9FF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125 -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541-4E67-A9C6-4365668B9FF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51 -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541-4E67-A9C6-4365668B9FF8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73 –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541-4E67-A9C6-4365668B9FF8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64 – VI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541-4E67-A9C6-4365668B9FF8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66 – V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541-4E67-A9C6-4365668B9FF8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z="1200" baseline="0" dirty="0"/>
                      <a:t>103 – 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541-4E67-A9C6-4365668B9FF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 baseline="0" dirty="0"/>
                      <a:t>170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541-4E67-A9C6-4365668B9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Arkusz1!$A$2:$A$16</c:f>
              <c:strCache>
                <c:ptCount val="15"/>
                <c:pt idx="0">
                  <c:v>SP Subkowy</c:v>
                </c:pt>
                <c:pt idx="1">
                  <c:v>ZS Opalenie</c:v>
                </c:pt>
                <c:pt idx="2">
                  <c:v>SP Nr 2 Gniew</c:v>
                </c:pt>
                <c:pt idx="3">
                  <c:v>ZKiW Rajkowy</c:v>
                </c:pt>
                <c:pt idx="4">
                  <c:v>ZKiW Rudno</c:v>
                </c:pt>
                <c:pt idx="5">
                  <c:v>ZKiW Kulice</c:v>
                </c:pt>
                <c:pt idx="6">
                  <c:v>SP Nr 1 Gniew</c:v>
                </c:pt>
                <c:pt idx="7">
                  <c:v>SP Nr 2 Pelplin</c:v>
                </c:pt>
                <c:pt idx="8">
                  <c:v>SP Morzeszczyn</c:v>
                </c:pt>
                <c:pt idx="9">
                  <c:v>ZKiW Nr 1 Pelplin</c:v>
                </c:pt>
                <c:pt idx="10">
                  <c:v>SSP Nr 2 Tczew</c:v>
                </c:pt>
                <c:pt idx="11">
                  <c:v>SP Małe Walichnowy</c:v>
                </c:pt>
                <c:pt idx="12">
                  <c:v>SP Nr 10 Tczew</c:v>
                </c:pt>
                <c:pt idx="13">
                  <c:v>SP Nr 11 Tczew</c:v>
                </c:pt>
                <c:pt idx="14">
                  <c:v>SP Nr 12 Tczew</c:v>
                </c:pt>
              </c:strCache>
            </c:str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39</c:v>
                </c:pt>
                <c:pt idx="1">
                  <c:v>35</c:v>
                </c:pt>
                <c:pt idx="2">
                  <c:v>29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84</c:v>
                </c:pt>
                <c:pt idx="7">
                  <c:v>53</c:v>
                </c:pt>
                <c:pt idx="8">
                  <c:v>35</c:v>
                </c:pt>
                <c:pt idx="9">
                  <c:v>31</c:v>
                </c:pt>
                <c:pt idx="10">
                  <c:v>21</c:v>
                </c:pt>
                <c:pt idx="11">
                  <c:v>93</c:v>
                </c:pt>
                <c:pt idx="12">
                  <c:v>42</c:v>
                </c:pt>
                <c:pt idx="13">
                  <c:v>64</c:v>
                </c:pt>
                <c:pt idx="1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541-4E67-A9C6-4365668B9FF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zwycięstw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Arkusz1!$A$2:$A$16</c:f>
              <c:strCache>
                <c:ptCount val="15"/>
                <c:pt idx="0">
                  <c:v>SP Subkowy</c:v>
                </c:pt>
                <c:pt idx="1">
                  <c:v>ZS Opalenie</c:v>
                </c:pt>
                <c:pt idx="2">
                  <c:v>SP Nr 2 Gniew</c:v>
                </c:pt>
                <c:pt idx="3">
                  <c:v>ZKiW Rajkowy</c:v>
                </c:pt>
                <c:pt idx="4">
                  <c:v>ZKiW Rudno</c:v>
                </c:pt>
                <c:pt idx="5">
                  <c:v>ZKiW Kulice</c:v>
                </c:pt>
                <c:pt idx="6">
                  <c:v>SP Nr 1 Gniew</c:v>
                </c:pt>
                <c:pt idx="7">
                  <c:v>SP Nr 2 Pelplin</c:v>
                </c:pt>
                <c:pt idx="8">
                  <c:v>SP Morzeszczyn</c:v>
                </c:pt>
                <c:pt idx="9">
                  <c:v>ZKiW Nr 1 Pelplin</c:v>
                </c:pt>
                <c:pt idx="10">
                  <c:v>SSP Nr 2 Tczew</c:v>
                </c:pt>
                <c:pt idx="11">
                  <c:v>SP Małe Walichnowy</c:v>
                </c:pt>
                <c:pt idx="12">
                  <c:v>SP Nr 10 Tczew</c:v>
                </c:pt>
                <c:pt idx="13">
                  <c:v>SP Nr 11 Tczew</c:v>
                </c:pt>
                <c:pt idx="14">
                  <c:v>SP Nr 12 Tczew</c:v>
                </c:pt>
              </c:strCache>
            </c:str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541-4E67-A9C6-4365668B9F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638272"/>
        <c:axId val="78750080"/>
      </c:barChart>
      <c:catAx>
        <c:axId val="77638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cap="small" baseline="0">
                <a:solidFill>
                  <a:schemeClr val="tx2">
                    <a:lumMod val="75000"/>
                  </a:schemeClr>
                </a:solidFill>
              </a:defRPr>
            </a:pPr>
            <a:endParaRPr lang="pl-PL"/>
          </a:p>
        </c:txPr>
        <c:crossAx val="78750080"/>
        <c:crosses val="autoZero"/>
        <c:auto val="1"/>
        <c:lblAlgn val="ctr"/>
        <c:lblOffset val="100"/>
        <c:noMultiLvlLbl val="0"/>
      </c:catAx>
      <c:valAx>
        <c:axId val="78750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776382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42836832895889"/>
          <c:y val="2.7936446484007418E-2"/>
          <c:w val="0.82616196412948384"/>
          <c:h val="0.79837024730454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punktów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7 - XVIII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9B-4354-94DC-A22BF22ADC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10 - XVI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9B-4354-94DC-A22BF22ADC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10 - XVI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39B-4354-94DC-A22BF22ADC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11 - XIV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9B-4354-94DC-A22BF22ADC6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11 - XIV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39B-4354-94DC-A22BF22ADC6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17 -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39B-4354-94DC-A22BF22ADC6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19 - XII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39B-4354-94DC-A22BF22ADC6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  <a:r>
                      <a:rPr lang="en-US" baseline="0" dirty="0"/>
                      <a:t> - XI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39B-4354-94DC-A22BF22ADC6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21- 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39B-4354-94DC-A22BF22ADC6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26 - XI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39B-4354-94DC-A22BF22ADC6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32 -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39B-4354-94DC-A22BF22ADC6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  <a:r>
                      <a:rPr lang="en-US" baseline="0" dirty="0"/>
                      <a:t> - VII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39B-4354-94DC-A22BF22ADC6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50 - 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39B-4354-94DC-A22BF22ADC6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72 - 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39B-4354-94DC-A22BF22ADC6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86 -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39B-4354-94DC-A22BF22ADC6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87 - 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39B-4354-94DC-A22BF22ADC6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88 - 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39B-4354-94DC-A22BF22ADC6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115 -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39B-4354-94DC-A22BF22ADC6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103</a:t>
                    </a:r>
                    <a:r>
                      <a:rPr lang="pl-PL" dirty="0"/>
                      <a:t> – II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239B-4354-94DC-A22BF22ADC6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pl-PL" sz="1200" baseline="0" dirty="0"/>
                      <a:t>104 – I</a:t>
                    </a:r>
                    <a:endParaRPr lang="en-US" sz="12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39B-4354-94DC-A22BF22ADC61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 baseline="0" dirty="0"/>
                      <a:t>170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239B-4354-94DC-A22BF22AD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Arkusz1!$A$2:$A$19</c:f>
              <c:strCache>
                <c:ptCount val="18"/>
                <c:pt idx="0">
                  <c:v>SP Miłobądz</c:v>
                </c:pt>
                <c:pt idx="1">
                  <c:v>SP Małe Walichnowy</c:v>
                </c:pt>
                <c:pt idx="2">
                  <c:v>SP Nr 7 Tczew</c:v>
                </c:pt>
                <c:pt idx="3">
                  <c:v>SP Pol. Gronowo</c:v>
                </c:pt>
                <c:pt idx="4">
                  <c:v>SP Nr 5 Tczew</c:v>
                </c:pt>
                <c:pt idx="5">
                  <c:v>SP Morzeszczyn</c:v>
                </c:pt>
                <c:pt idx="6">
                  <c:v>SP Nr 10 Tczew</c:v>
                </c:pt>
                <c:pt idx="7">
                  <c:v>SP Nr 2 Gniew</c:v>
                </c:pt>
                <c:pt idx="8">
                  <c:v>KSP Tczew</c:v>
                </c:pt>
                <c:pt idx="9">
                  <c:v>ZS Opalenie</c:v>
                </c:pt>
                <c:pt idx="10">
                  <c:v>ZKiW Kulice</c:v>
                </c:pt>
                <c:pt idx="11">
                  <c:v>ZKiW Nr 1 Pelplin</c:v>
                </c:pt>
                <c:pt idx="12">
                  <c:v>ZKiW Rudno</c:v>
                </c:pt>
                <c:pt idx="13">
                  <c:v>SP Nr 12 Tczew</c:v>
                </c:pt>
                <c:pt idx="14">
                  <c:v>SP Nr 1 Gniew</c:v>
                </c:pt>
                <c:pt idx="15">
                  <c:v>SP Nr 2 Pelplin</c:v>
                </c:pt>
                <c:pt idx="16">
                  <c:v>ZS Subkowy</c:v>
                </c:pt>
                <c:pt idx="17">
                  <c:v>SP Nr 11 Tczew</c:v>
                </c:pt>
              </c:strCache>
            </c:strRef>
          </c:cat>
          <c:val>
            <c:numRef>
              <c:f>Arkusz1!$B$2:$B$19</c:f>
              <c:numCache>
                <c:formatCode>General</c:formatCode>
                <c:ptCount val="18"/>
                <c:pt idx="0">
                  <c:v>7</c:v>
                </c:pt>
                <c:pt idx="1">
                  <c:v>10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>
                  <c:v>17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26</c:v>
                </c:pt>
                <c:pt idx="10">
                  <c:v>32</c:v>
                </c:pt>
                <c:pt idx="11">
                  <c:v>43</c:v>
                </c:pt>
                <c:pt idx="12">
                  <c:v>50</c:v>
                </c:pt>
                <c:pt idx="13">
                  <c:v>72</c:v>
                </c:pt>
                <c:pt idx="14">
                  <c:v>86</c:v>
                </c:pt>
                <c:pt idx="15">
                  <c:v>87</c:v>
                </c:pt>
                <c:pt idx="16">
                  <c:v>88</c:v>
                </c:pt>
                <c:pt idx="17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39B-4354-94DC-A22BF22ADC6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strRef>
              <c:f>Arkusz1!$A$2:$A$19</c:f>
              <c:strCache>
                <c:ptCount val="18"/>
                <c:pt idx="0">
                  <c:v>SP Miłobądz</c:v>
                </c:pt>
                <c:pt idx="1">
                  <c:v>SP Małe Walichnowy</c:v>
                </c:pt>
                <c:pt idx="2">
                  <c:v>SP Nr 7 Tczew</c:v>
                </c:pt>
                <c:pt idx="3">
                  <c:v>SP Pol. Gronowo</c:v>
                </c:pt>
                <c:pt idx="4">
                  <c:v>SP Nr 5 Tczew</c:v>
                </c:pt>
                <c:pt idx="5">
                  <c:v>SP Morzeszczyn</c:v>
                </c:pt>
                <c:pt idx="6">
                  <c:v>SP Nr 10 Tczew</c:v>
                </c:pt>
                <c:pt idx="7">
                  <c:v>SP Nr 2 Gniew</c:v>
                </c:pt>
                <c:pt idx="8">
                  <c:v>KSP Tczew</c:v>
                </c:pt>
                <c:pt idx="9">
                  <c:v>ZS Opalenie</c:v>
                </c:pt>
                <c:pt idx="10">
                  <c:v>ZKiW Kulice</c:v>
                </c:pt>
                <c:pt idx="11">
                  <c:v>ZKiW Nr 1 Pelplin</c:v>
                </c:pt>
                <c:pt idx="12">
                  <c:v>ZKiW Rudno</c:v>
                </c:pt>
                <c:pt idx="13">
                  <c:v>SP Nr 12 Tczew</c:v>
                </c:pt>
                <c:pt idx="14">
                  <c:v>SP Nr 1 Gniew</c:v>
                </c:pt>
                <c:pt idx="15">
                  <c:v>SP Nr 2 Pelplin</c:v>
                </c:pt>
                <c:pt idx="16">
                  <c:v>ZS Subkowy</c:v>
                </c:pt>
                <c:pt idx="17">
                  <c:v>SP Nr 11 Tczew</c:v>
                </c:pt>
              </c:strCache>
            </c:strRef>
          </c:cat>
          <c:val>
            <c:numRef>
              <c:f>Arkusz1!$C$2:$C$19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16-239B-4354-94DC-A22BF22AD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73344"/>
        <c:axId val="79279232"/>
      </c:barChart>
      <c:catAx>
        <c:axId val="79273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cap="small" baseline="0">
                <a:solidFill>
                  <a:schemeClr val="tx2">
                    <a:lumMod val="75000"/>
                  </a:schemeClr>
                </a:solidFill>
              </a:defRPr>
            </a:pPr>
            <a:endParaRPr lang="pl-PL"/>
          </a:p>
        </c:txPr>
        <c:crossAx val="79279232"/>
        <c:crosses val="autoZero"/>
        <c:auto val="1"/>
        <c:lblAlgn val="ctr"/>
        <c:lblOffset val="100"/>
        <c:noMultiLvlLbl val="0"/>
      </c:catAx>
      <c:valAx>
        <c:axId val="792792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79273344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/>
        <a:lstStyle/>
        <a:p>
          <a:pPr>
            <a:defRPr baseline="0">
              <a:solidFill>
                <a:schemeClr val="tx2">
                  <a:lumMod val="75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42836832895889"/>
          <c:y val="2.7936446484007425E-2"/>
          <c:w val="0.82616196412948384"/>
          <c:h val="0.79837024730454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punktów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11 - XIV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AB-4CCE-B2CA-6A13DCE40A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11 - XIV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AB-4CCE-B2CA-6A13DCE40A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10 - XVI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AB-4CCE-B2CA-6A13DCE40A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10 - XVI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AB-4CCE-B2CA-6A13DCE40A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7 - XVIII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AB-4CCE-B2CA-6A13DCE40A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21 - 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AB-4CCE-B2CA-6A13DCE40AC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20 - XI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AB-4CCE-B2CA-6A13DCE40AC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19 - XII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EAB-4CCE-B2CA-6A13DCE40AC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  <a:r>
                      <a:rPr lang="en-US" baseline="0" dirty="0"/>
                      <a:t> - XIII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EAB-4CCE-B2CA-6A13DCE40AC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26 - IX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EAB-4CCE-B2CA-6A13DCE40AC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  <a:r>
                      <a:rPr lang="en-US" baseline="0" dirty="0"/>
                      <a:t> - VII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EAB-4CCE-B2CA-6A13DCE40AC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32 -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EAB-4CCE-B2CA-6A13DCE40AC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50 - 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EAB-4CCE-B2CA-6A13DCE40AC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72 - 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EAB-4CCE-B2CA-6A13DCE40AC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88 - 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EAB-4CCE-B2CA-6A13DCE40AC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87 - 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EAB-4CCE-B2CA-6A13DCE40AC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86 -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EAB-4CCE-B2CA-6A13DCE40AC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115 -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CEAB-4CCE-B2CA-6A13DCE40AC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103</a:t>
                    </a:r>
                    <a:r>
                      <a:rPr lang="pl-PL" dirty="0"/>
                      <a:t> – II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CEAB-4CCE-B2CA-6A13DCE40AC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pl-PL" sz="1200" baseline="0" dirty="0"/>
                      <a:t>104 – I</a:t>
                    </a:r>
                    <a:endParaRPr lang="en-US" sz="12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EAB-4CCE-B2CA-6A13DCE40AC7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 baseline="0" dirty="0"/>
                      <a:t>170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CEAB-4CCE-B2CA-6A13DCE40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Arkusz1!$A$2:$A$19</c:f>
              <c:strCache>
                <c:ptCount val="18"/>
                <c:pt idx="0">
                  <c:v>SP Pol. Gronowo</c:v>
                </c:pt>
                <c:pt idx="1">
                  <c:v>SP Nr 5 Tczew</c:v>
                </c:pt>
                <c:pt idx="2">
                  <c:v>SP Małe Walichnowy</c:v>
                </c:pt>
                <c:pt idx="3">
                  <c:v>SP Nr 7 Tczew</c:v>
                </c:pt>
                <c:pt idx="4">
                  <c:v>SP Miłobądz</c:v>
                </c:pt>
                <c:pt idx="5">
                  <c:v>KSP Tczew</c:v>
                </c:pt>
                <c:pt idx="6">
                  <c:v>SP Nr 2 Gniew</c:v>
                </c:pt>
                <c:pt idx="7">
                  <c:v>SP Nr 10 Tczew</c:v>
                </c:pt>
                <c:pt idx="8">
                  <c:v>SP Morzeszczyn</c:v>
                </c:pt>
                <c:pt idx="9">
                  <c:v>ZS Opalenie</c:v>
                </c:pt>
                <c:pt idx="10">
                  <c:v>ZKiW Nr 1 Pelplin</c:v>
                </c:pt>
                <c:pt idx="11">
                  <c:v>ZKiW Kulice</c:v>
                </c:pt>
                <c:pt idx="12">
                  <c:v>ZKiW Rudno</c:v>
                </c:pt>
                <c:pt idx="13">
                  <c:v>SP Nr 12 Tczew</c:v>
                </c:pt>
                <c:pt idx="14">
                  <c:v>ZS Subkowy</c:v>
                </c:pt>
                <c:pt idx="15">
                  <c:v>SP Nr 2 Pelplin</c:v>
                </c:pt>
                <c:pt idx="16">
                  <c:v>SP Nr 1 Gniew</c:v>
                </c:pt>
                <c:pt idx="17">
                  <c:v>SP Nr 11 Tczew</c:v>
                </c:pt>
              </c:strCache>
            </c:strRef>
          </c:cat>
          <c:val>
            <c:numRef>
              <c:f>Arkusz1!$B$2:$B$19</c:f>
              <c:numCache>
                <c:formatCode>General</c:formatCode>
                <c:ptCount val="18"/>
                <c:pt idx="0">
                  <c:v>11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7</c:v>
                </c:pt>
                <c:pt idx="5">
                  <c:v>21</c:v>
                </c:pt>
                <c:pt idx="6">
                  <c:v>20</c:v>
                </c:pt>
                <c:pt idx="7">
                  <c:v>19</c:v>
                </c:pt>
                <c:pt idx="8">
                  <c:v>17</c:v>
                </c:pt>
                <c:pt idx="9">
                  <c:v>26</c:v>
                </c:pt>
                <c:pt idx="10">
                  <c:v>43</c:v>
                </c:pt>
                <c:pt idx="11">
                  <c:v>32</c:v>
                </c:pt>
                <c:pt idx="12">
                  <c:v>50</c:v>
                </c:pt>
                <c:pt idx="13">
                  <c:v>72</c:v>
                </c:pt>
                <c:pt idx="14">
                  <c:v>88</c:v>
                </c:pt>
                <c:pt idx="15">
                  <c:v>87</c:v>
                </c:pt>
                <c:pt idx="16">
                  <c:v>86</c:v>
                </c:pt>
                <c:pt idx="17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EAB-4CCE-B2CA-6A13DCE40AC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zawodów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Arkusz1!$A$2:$A$19</c:f>
              <c:strCache>
                <c:ptCount val="18"/>
                <c:pt idx="0">
                  <c:v>SP Pol. Gronowo</c:v>
                </c:pt>
                <c:pt idx="1">
                  <c:v>SP Nr 5 Tczew</c:v>
                </c:pt>
                <c:pt idx="2">
                  <c:v>SP Małe Walichnowy</c:v>
                </c:pt>
                <c:pt idx="3">
                  <c:v>SP Nr 7 Tczew</c:v>
                </c:pt>
                <c:pt idx="4">
                  <c:v>SP Miłobądz</c:v>
                </c:pt>
                <c:pt idx="5">
                  <c:v>KSP Tczew</c:v>
                </c:pt>
                <c:pt idx="6">
                  <c:v>SP Nr 2 Gniew</c:v>
                </c:pt>
                <c:pt idx="7">
                  <c:v>SP Nr 10 Tczew</c:v>
                </c:pt>
                <c:pt idx="8">
                  <c:v>SP Morzeszczyn</c:v>
                </c:pt>
                <c:pt idx="9">
                  <c:v>ZS Opalenie</c:v>
                </c:pt>
                <c:pt idx="10">
                  <c:v>ZKiW Nr 1 Pelplin</c:v>
                </c:pt>
                <c:pt idx="11">
                  <c:v>ZKiW Kulice</c:v>
                </c:pt>
                <c:pt idx="12">
                  <c:v>ZKiW Rudno</c:v>
                </c:pt>
                <c:pt idx="13">
                  <c:v>SP Nr 12 Tczew</c:v>
                </c:pt>
                <c:pt idx="14">
                  <c:v>ZS Subkowy</c:v>
                </c:pt>
                <c:pt idx="15">
                  <c:v>SP Nr 2 Pelplin</c:v>
                </c:pt>
                <c:pt idx="16">
                  <c:v>SP Nr 1 Gniew</c:v>
                </c:pt>
                <c:pt idx="17">
                  <c:v>SP Nr 11 Tczew</c:v>
                </c:pt>
              </c:strCache>
            </c:strRef>
          </c:cat>
          <c:val>
            <c:numRef>
              <c:f>Arkusz1!$C$2:$C$19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7</c:v>
                </c:pt>
                <c:pt idx="14">
                  <c:v>9</c:v>
                </c:pt>
                <c:pt idx="15">
                  <c:v>9</c:v>
                </c:pt>
                <c:pt idx="16">
                  <c:v>10</c:v>
                </c:pt>
                <c:pt idx="1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AB-4CCE-B2CA-6A13DCE40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86304"/>
        <c:axId val="86033152"/>
      </c:barChart>
      <c:catAx>
        <c:axId val="85986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cap="small" baseline="0">
                <a:solidFill>
                  <a:schemeClr val="tx2">
                    <a:lumMod val="75000"/>
                  </a:schemeClr>
                </a:solidFill>
              </a:defRPr>
            </a:pPr>
            <a:endParaRPr lang="pl-PL"/>
          </a:p>
        </c:txPr>
        <c:crossAx val="86033152"/>
        <c:crosses val="autoZero"/>
        <c:auto val="1"/>
        <c:lblAlgn val="ctr"/>
        <c:lblOffset val="100"/>
        <c:noMultiLvlLbl val="0"/>
      </c:catAx>
      <c:valAx>
        <c:axId val="86033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85986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42836832895889"/>
          <c:y val="2.7936446484007432E-2"/>
          <c:w val="0.82616196412948384"/>
          <c:h val="0.79837024730454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punktów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87 - 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A32-49DB-99D4-86B63F1D03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86 -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32-49DB-99D4-86B63F1D03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26 - IX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A32-49DB-99D4-86B63F1D03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19 - XII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32-49DB-99D4-86B63F1D03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17 - XIII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A32-49DB-99D4-86B63F1D03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10 - XVI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A32-49DB-99D4-86B63F1D031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10 - XVI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A32-49DB-99D4-86B63F1D031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7 - XVIII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A32-49DB-99D4-86B63F1D031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50 - 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A32-49DB-99D4-86B63F1D031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32 -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32-49DB-99D4-86B63F1D031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21 - 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A32-49DB-99D4-86B63F1D031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20 - XI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A32-49DB-99D4-86B63F1D031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11 - XIV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A32-49DB-99D4-86B63F1D031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  <a:r>
                      <a:rPr lang="en-US" baseline="0" dirty="0"/>
                      <a:t> - XIV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A32-49DB-99D4-86B63F1D031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43 - VII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A32-49DB-99D4-86B63F1D031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88 - 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A32-49DB-99D4-86B63F1D0319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72 - 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8A32-49DB-99D4-86B63F1D031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115 -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8A32-49DB-99D4-86B63F1D031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103</a:t>
                    </a:r>
                    <a:r>
                      <a:rPr lang="pl-PL" dirty="0"/>
                      <a:t> – II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A32-49DB-99D4-86B63F1D031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pl-PL" sz="1200" baseline="0" dirty="0"/>
                      <a:t>104 – I</a:t>
                    </a:r>
                    <a:endParaRPr lang="en-US" sz="12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8A32-49DB-99D4-86B63F1D031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 baseline="0" dirty="0"/>
                      <a:t>170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8A32-49DB-99D4-86B63F1D03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Arkusz1!$A$2:$A$19</c:f>
              <c:strCache>
                <c:ptCount val="18"/>
                <c:pt idx="0">
                  <c:v>SP Nr 2 Pelplin</c:v>
                </c:pt>
                <c:pt idx="1">
                  <c:v>SP Nr 1 Gniew</c:v>
                </c:pt>
                <c:pt idx="2">
                  <c:v>ZS Opalenie</c:v>
                </c:pt>
                <c:pt idx="3">
                  <c:v>SP Nr 10 Tczew</c:v>
                </c:pt>
                <c:pt idx="4">
                  <c:v>SP Morzeszczyn</c:v>
                </c:pt>
                <c:pt idx="5">
                  <c:v>SP Małe Walichnowy</c:v>
                </c:pt>
                <c:pt idx="6">
                  <c:v>SP Nr 7 Tczew</c:v>
                </c:pt>
                <c:pt idx="7">
                  <c:v>SP Miłobądz</c:v>
                </c:pt>
                <c:pt idx="8">
                  <c:v>ZKiW Rudno</c:v>
                </c:pt>
                <c:pt idx="9">
                  <c:v>ZKiW Kulice</c:v>
                </c:pt>
                <c:pt idx="10">
                  <c:v>KSP Tczew</c:v>
                </c:pt>
                <c:pt idx="11">
                  <c:v>SP Nr 2 Gniew</c:v>
                </c:pt>
                <c:pt idx="12">
                  <c:v>SP Pol. Gronowo</c:v>
                </c:pt>
                <c:pt idx="13">
                  <c:v>SP Nr 5 Tczew</c:v>
                </c:pt>
                <c:pt idx="14">
                  <c:v>ZKiW Nr 1 Pelplin</c:v>
                </c:pt>
                <c:pt idx="15">
                  <c:v>ZS Subkowy</c:v>
                </c:pt>
                <c:pt idx="16">
                  <c:v>SP Nr 12 Tczew</c:v>
                </c:pt>
                <c:pt idx="17">
                  <c:v>SP Nr 11 Tczew</c:v>
                </c:pt>
              </c:strCache>
            </c:strRef>
          </c:cat>
          <c:val>
            <c:numRef>
              <c:f>Arkusz1!$B$2:$B$19</c:f>
              <c:numCache>
                <c:formatCode>General</c:formatCode>
                <c:ptCount val="18"/>
                <c:pt idx="0">
                  <c:v>87</c:v>
                </c:pt>
                <c:pt idx="1">
                  <c:v>86</c:v>
                </c:pt>
                <c:pt idx="2">
                  <c:v>26</c:v>
                </c:pt>
                <c:pt idx="3">
                  <c:v>19</c:v>
                </c:pt>
                <c:pt idx="4">
                  <c:v>17</c:v>
                </c:pt>
                <c:pt idx="5">
                  <c:v>10</c:v>
                </c:pt>
                <c:pt idx="6">
                  <c:v>10</c:v>
                </c:pt>
                <c:pt idx="7">
                  <c:v>7</c:v>
                </c:pt>
                <c:pt idx="8">
                  <c:v>50</c:v>
                </c:pt>
                <c:pt idx="9">
                  <c:v>32</c:v>
                </c:pt>
                <c:pt idx="10">
                  <c:v>21</c:v>
                </c:pt>
                <c:pt idx="11">
                  <c:v>20</c:v>
                </c:pt>
                <c:pt idx="12">
                  <c:v>11</c:v>
                </c:pt>
                <c:pt idx="13">
                  <c:v>11</c:v>
                </c:pt>
                <c:pt idx="14">
                  <c:v>43</c:v>
                </c:pt>
                <c:pt idx="15">
                  <c:v>88</c:v>
                </c:pt>
                <c:pt idx="16">
                  <c:v>72</c:v>
                </c:pt>
                <c:pt idx="17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A32-49DB-99D4-86B63F1D031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zwycięstw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Arkusz1!$A$2:$A$19</c:f>
              <c:strCache>
                <c:ptCount val="18"/>
                <c:pt idx="0">
                  <c:v>SP Nr 2 Pelplin</c:v>
                </c:pt>
                <c:pt idx="1">
                  <c:v>SP Nr 1 Gniew</c:v>
                </c:pt>
                <c:pt idx="2">
                  <c:v>ZS Opalenie</c:v>
                </c:pt>
                <c:pt idx="3">
                  <c:v>SP Nr 10 Tczew</c:v>
                </c:pt>
                <c:pt idx="4">
                  <c:v>SP Morzeszczyn</c:v>
                </c:pt>
                <c:pt idx="5">
                  <c:v>SP Małe Walichnowy</c:v>
                </c:pt>
                <c:pt idx="6">
                  <c:v>SP Nr 7 Tczew</c:v>
                </c:pt>
                <c:pt idx="7">
                  <c:v>SP Miłobądz</c:v>
                </c:pt>
                <c:pt idx="8">
                  <c:v>ZKiW Rudno</c:v>
                </c:pt>
                <c:pt idx="9">
                  <c:v>ZKiW Kulice</c:v>
                </c:pt>
                <c:pt idx="10">
                  <c:v>KSP Tczew</c:v>
                </c:pt>
                <c:pt idx="11">
                  <c:v>SP Nr 2 Gniew</c:v>
                </c:pt>
                <c:pt idx="12">
                  <c:v>SP Pol. Gronowo</c:v>
                </c:pt>
                <c:pt idx="13">
                  <c:v>SP Nr 5 Tczew</c:v>
                </c:pt>
                <c:pt idx="14">
                  <c:v>ZKiW Nr 1 Pelplin</c:v>
                </c:pt>
                <c:pt idx="15">
                  <c:v>ZS Subkowy</c:v>
                </c:pt>
                <c:pt idx="16">
                  <c:v>SP Nr 12 Tczew</c:v>
                </c:pt>
                <c:pt idx="17">
                  <c:v>SP Nr 11 Tczew</c:v>
                </c:pt>
              </c:strCache>
            </c:strRef>
          </c:cat>
          <c:val>
            <c:numRef>
              <c:f>Arkusz1!$C$2:$C$19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A32-49DB-99D4-86B63F1D0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68224"/>
        <c:axId val="86147840"/>
      </c:barChart>
      <c:catAx>
        <c:axId val="86068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cap="small" baseline="0">
                <a:solidFill>
                  <a:schemeClr val="tx2">
                    <a:lumMod val="75000"/>
                  </a:schemeClr>
                </a:solidFill>
              </a:defRPr>
            </a:pPr>
            <a:endParaRPr lang="pl-PL"/>
          </a:p>
        </c:txPr>
        <c:crossAx val="86147840"/>
        <c:crosses val="autoZero"/>
        <c:auto val="1"/>
        <c:lblAlgn val="ctr"/>
        <c:lblOffset val="100"/>
        <c:noMultiLvlLbl val="0"/>
      </c:catAx>
      <c:valAx>
        <c:axId val="861478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860682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punktów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14 - XI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B78-4DB0-954B-3DD7F21C7F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39 - 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78-4DB0-954B-3DD7F21C7F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56 – IX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B78-4DB0-954B-3DD7F21C7F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59 -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B78-4DB0-954B-3DD7F21C7F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61 - VII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B78-4DB0-954B-3DD7F21C7F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97 - 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B78-4DB0-954B-3DD7F21C7FD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143 – 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B78-4DB0-954B-3DD7F21C7FD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169 -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B78-4DB0-954B-3DD7F21C7FD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213</a:t>
                    </a:r>
                    <a:r>
                      <a:rPr lang="en-US" baseline="0" dirty="0"/>
                      <a:t> - III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B78-4DB0-954B-3DD7F21C7FD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264 - 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B78-4DB0-954B-3DD7F21C7FD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674B473-9B01-4995-B9DA-8A93C6EB60A5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-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BC3-402F-B5FA-007B420ABAA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pl-PL" sz="1200" baseline="0" dirty="0"/>
                      <a:t>160</a:t>
                    </a:r>
                    <a:endParaRPr lang="en-US" sz="12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B78-4DB0-954B-3DD7F21C7FD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 baseline="0" dirty="0"/>
                      <a:t>170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B78-4DB0-954B-3DD7F21C7F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ZSCKR Swarożyn</c:v>
                </c:pt>
                <c:pt idx="1">
                  <c:v>ZST Tczew</c:v>
                </c:pt>
                <c:pt idx="2">
                  <c:v>CM Pelplin</c:v>
                </c:pt>
                <c:pt idx="3">
                  <c:v>ZSP Pelplin</c:v>
                </c:pt>
                <c:pt idx="4">
                  <c:v>ZSP Gniew</c:v>
                </c:pt>
                <c:pt idx="5">
                  <c:v>ZSB Tczew</c:v>
                </c:pt>
                <c:pt idx="6">
                  <c:v>ZSE Tczew</c:v>
                </c:pt>
                <c:pt idx="7">
                  <c:v>UKLO Tczew</c:v>
                </c:pt>
                <c:pt idx="8">
                  <c:v>ZSBiO Tczew</c:v>
                </c:pt>
                <c:pt idx="9">
                  <c:v>II LO Tczew</c:v>
                </c:pt>
                <c:pt idx="10">
                  <c:v>I LO Tczew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14</c:v>
                </c:pt>
                <c:pt idx="1">
                  <c:v>39</c:v>
                </c:pt>
                <c:pt idx="2">
                  <c:v>56</c:v>
                </c:pt>
                <c:pt idx="3">
                  <c:v>59</c:v>
                </c:pt>
                <c:pt idx="4">
                  <c:v>61</c:v>
                </c:pt>
                <c:pt idx="5">
                  <c:v>97</c:v>
                </c:pt>
                <c:pt idx="6">
                  <c:v>143</c:v>
                </c:pt>
                <c:pt idx="7">
                  <c:v>169</c:v>
                </c:pt>
                <c:pt idx="8">
                  <c:v>213</c:v>
                </c:pt>
                <c:pt idx="9">
                  <c:v>264</c:v>
                </c:pt>
                <c:pt idx="10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78-4DB0-954B-3DD7F21C7FD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ZSCKR Swarożyn</c:v>
                </c:pt>
                <c:pt idx="1">
                  <c:v>ZST Tczew</c:v>
                </c:pt>
                <c:pt idx="2">
                  <c:v>CM Pelplin</c:v>
                </c:pt>
                <c:pt idx="3">
                  <c:v>ZSP Pelplin</c:v>
                </c:pt>
                <c:pt idx="4">
                  <c:v>ZSP Gniew</c:v>
                </c:pt>
                <c:pt idx="5">
                  <c:v>ZSB Tczew</c:v>
                </c:pt>
                <c:pt idx="6">
                  <c:v>ZSE Tczew</c:v>
                </c:pt>
                <c:pt idx="7">
                  <c:v>UKLO Tczew</c:v>
                </c:pt>
                <c:pt idx="8">
                  <c:v>ZSBiO Tczew</c:v>
                </c:pt>
                <c:pt idx="9">
                  <c:v>II LO Tczew</c:v>
                </c:pt>
                <c:pt idx="10">
                  <c:v>I LO Tczew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D-DB78-4DB0-954B-3DD7F21C7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53984"/>
        <c:axId val="86955520"/>
      </c:barChart>
      <c:catAx>
        <c:axId val="86953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cap="small" baseline="0">
                <a:solidFill>
                  <a:schemeClr val="tx2">
                    <a:lumMod val="75000"/>
                  </a:schemeClr>
                </a:solidFill>
              </a:defRPr>
            </a:pPr>
            <a:endParaRPr lang="pl-PL"/>
          </a:p>
        </c:txPr>
        <c:crossAx val="86955520"/>
        <c:crosses val="autoZero"/>
        <c:auto val="1"/>
        <c:lblAlgn val="ctr"/>
        <c:lblOffset val="100"/>
        <c:noMultiLvlLbl val="0"/>
      </c:catAx>
      <c:valAx>
        <c:axId val="86955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86953984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txPr>
        <a:bodyPr/>
        <a:lstStyle/>
        <a:p>
          <a:pPr>
            <a:defRPr baseline="0">
              <a:solidFill>
                <a:schemeClr val="tx2">
                  <a:lumMod val="75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punktów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14 - XI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D28-4830-9B87-3BE9A595940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39 - 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28-4830-9B87-3BE9A595940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61 - VII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D28-4830-9B87-3BE9A595940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59 - VIIII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28-4830-9B87-3BE9A595940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56 - IX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28-4830-9B87-3BE9A595940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97 - 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D28-4830-9B87-3BE9A595940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169 –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D28-4830-9B87-3BE9A595940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143 - 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D28-4830-9B87-3BE9A595940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213 - 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D28-4830-9B87-3BE9A595940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271 -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D28-4830-9B87-3BE9A595940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264</a:t>
                    </a:r>
                    <a:r>
                      <a:rPr lang="en-US" baseline="0" dirty="0"/>
                      <a:t> – 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A8-4FF7-9D37-C879C0ABB9B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pl-PL" sz="1200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160</a:t>
                    </a:r>
                    <a:endParaRPr lang="en-US" sz="1200" baseline="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D28-4830-9B87-3BE9A595940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D28-4830-9B87-3BE9A5959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ZSCKR Swarożyn</c:v>
                </c:pt>
                <c:pt idx="1">
                  <c:v>ZST Tczew</c:v>
                </c:pt>
                <c:pt idx="2">
                  <c:v>ZSP Gniew</c:v>
                </c:pt>
                <c:pt idx="3">
                  <c:v>ZSP Pelplin</c:v>
                </c:pt>
                <c:pt idx="4">
                  <c:v>CM Pelplin</c:v>
                </c:pt>
                <c:pt idx="5">
                  <c:v>ZSB Tczew</c:v>
                </c:pt>
                <c:pt idx="6">
                  <c:v>UKLO Tczew</c:v>
                </c:pt>
                <c:pt idx="7">
                  <c:v>ZSE Tczew</c:v>
                </c:pt>
                <c:pt idx="8">
                  <c:v>ZSBiO Tczew</c:v>
                </c:pt>
                <c:pt idx="9">
                  <c:v>I LO Tczew</c:v>
                </c:pt>
                <c:pt idx="10">
                  <c:v>II LO Tczew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14</c:v>
                </c:pt>
                <c:pt idx="1">
                  <c:v>39</c:v>
                </c:pt>
                <c:pt idx="2">
                  <c:v>61</c:v>
                </c:pt>
                <c:pt idx="3">
                  <c:v>59</c:v>
                </c:pt>
                <c:pt idx="4">
                  <c:v>56</c:v>
                </c:pt>
                <c:pt idx="5">
                  <c:v>97</c:v>
                </c:pt>
                <c:pt idx="6">
                  <c:v>169</c:v>
                </c:pt>
                <c:pt idx="7">
                  <c:v>143</c:v>
                </c:pt>
                <c:pt idx="8">
                  <c:v>213</c:v>
                </c:pt>
                <c:pt idx="9">
                  <c:v>271</c:v>
                </c:pt>
                <c:pt idx="10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28-4830-9B87-3BE9A595940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zawodów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ZSCKR Swarożyn</c:v>
                </c:pt>
                <c:pt idx="1">
                  <c:v>ZST Tczew</c:v>
                </c:pt>
                <c:pt idx="2">
                  <c:v>ZSP Gniew</c:v>
                </c:pt>
                <c:pt idx="3">
                  <c:v>ZSP Pelplin</c:v>
                </c:pt>
                <c:pt idx="4">
                  <c:v>CM Pelplin</c:v>
                </c:pt>
                <c:pt idx="5">
                  <c:v>ZSB Tczew</c:v>
                </c:pt>
                <c:pt idx="6">
                  <c:v>UKLO Tczew</c:v>
                </c:pt>
                <c:pt idx="7">
                  <c:v>ZSE Tczew</c:v>
                </c:pt>
                <c:pt idx="8">
                  <c:v>ZSBiO Tczew</c:v>
                </c:pt>
                <c:pt idx="9">
                  <c:v>I LO Tczew</c:v>
                </c:pt>
                <c:pt idx="10">
                  <c:v>II LO Tczew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18</c:v>
                </c:pt>
                <c:pt idx="7">
                  <c:v>19</c:v>
                </c:pt>
                <c:pt idx="8">
                  <c:v>27</c:v>
                </c:pt>
                <c:pt idx="9">
                  <c:v>29</c:v>
                </c:pt>
                <c:pt idx="1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D28-4830-9B87-3BE9A5959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31200"/>
        <c:axId val="87332736"/>
      </c:barChart>
      <c:catAx>
        <c:axId val="87331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cap="small" baseline="0">
                <a:solidFill>
                  <a:schemeClr val="tx1"/>
                </a:solidFill>
              </a:defRPr>
            </a:pPr>
            <a:endParaRPr lang="pl-PL"/>
          </a:p>
        </c:txPr>
        <c:crossAx val="87332736"/>
        <c:crosses val="autoZero"/>
        <c:auto val="1"/>
        <c:lblAlgn val="ctr"/>
        <c:lblOffset val="100"/>
        <c:noMultiLvlLbl val="0"/>
      </c:catAx>
      <c:valAx>
        <c:axId val="87332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873312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punktów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59 - VIII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17-4CBB-9210-1161BAF3C1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56 - IX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17-4CBB-9210-1161BAF3C1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14 - XI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B17-4CBB-9210-1161BAF3C1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213 - III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B17-4CBB-9210-1161BAF3C18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143 - 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B17-4CBB-9210-1161BAF3C18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97 - VI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B17-4CBB-9210-1161BAF3C18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39 - 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B17-4CBB-9210-1161BAF3C18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169 - IV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B17-4CBB-9210-1161BAF3C18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61 - VII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B17-4CBB-9210-1161BAF3C18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271 - 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B17-4CBB-9210-1161BAF3C18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264 – 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CCC-413B-A007-5427FC6675E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pl-PL" sz="1200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160</a:t>
                    </a:r>
                    <a:endParaRPr lang="en-US" sz="1200" baseline="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B17-4CBB-9210-1161BAF3C186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B17-4CBB-9210-1161BAF3C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ZSP Pelplin</c:v>
                </c:pt>
                <c:pt idx="1">
                  <c:v>CM Pelplin</c:v>
                </c:pt>
                <c:pt idx="2">
                  <c:v>ZSCKR Swarożyn</c:v>
                </c:pt>
                <c:pt idx="3">
                  <c:v>ZSBiO Tczew</c:v>
                </c:pt>
                <c:pt idx="4">
                  <c:v>ZSE Tczew</c:v>
                </c:pt>
                <c:pt idx="5">
                  <c:v>ZSB Tczew</c:v>
                </c:pt>
                <c:pt idx="6">
                  <c:v>ZST Tczew</c:v>
                </c:pt>
                <c:pt idx="7">
                  <c:v>UKLO Tczew</c:v>
                </c:pt>
                <c:pt idx="8">
                  <c:v>ZSP Gniew</c:v>
                </c:pt>
                <c:pt idx="9">
                  <c:v>I LO Tczew</c:v>
                </c:pt>
                <c:pt idx="10">
                  <c:v>II LO Tczew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59</c:v>
                </c:pt>
                <c:pt idx="1">
                  <c:v>56</c:v>
                </c:pt>
                <c:pt idx="2">
                  <c:v>14</c:v>
                </c:pt>
                <c:pt idx="3">
                  <c:v>213</c:v>
                </c:pt>
                <c:pt idx="4">
                  <c:v>143</c:v>
                </c:pt>
                <c:pt idx="5">
                  <c:v>97</c:v>
                </c:pt>
                <c:pt idx="6">
                  <c:v>39</c:v>
                </c:pt>
                <c:pt idx="7">
                  <c:v>169</c:v>
                </c:pt>
                <c:pt idx="8">
                  <c:v>61</c:v>
                </c:pt>
                <c:pt idx="9">
                  <c:v>271</c:v>
                </c:pt>
                <c:pt idx="10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17-4CBB-9210-1161BAF3C18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zwycięstw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ZSP Pelplin</c:v>
                </c:pt>
                <c:pt idx="1">
                  <c:v>CM Pelplin</c:v>
                </c:pt>
                <c:pt idx="2">
                  <c:v>ZSCKR Swarożyn</c:v>
                </c:pt>
                <c:pt idx="3">
                  <c:v>ZSBiO Tczew</c:v>
                </c:pt>
                <c:pt idx="4">
                  <c:v>ZSE Tczew</c:v>
                </c:pt>
                <c:pt idx="5">
                  <c:v>ZSB Tczew</c:v>
                </c:pt>
                <c:pt idx="6">
                  <c:v>ZST Tczew</c:v>
                </c:pt>
                <c:pt idx="7">
                  <c:v>UKLO Tczew</c:v>
                </c:pt>
                <c:pt idx="8">
                  <c:v>ZSP Gniew</c:v>
                </c:pt>
                <c:pt idx="9">
                  <c:v>I LO Tczew</c:v>
                </c:pt>
                <c:pt idx="10">
                  <c:v>II LO Tczew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B17-4CBB-9210-1161BAF3C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81824"/>
        <c:axId val="87583360"/>
      </c:barChart>
      <c:catAx>
        <c:axId val="8758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cap="small" baseline="0">
                <a:solidFill>
                  <a:schemeClr val="tx1"/>
                </a:solidFill>
              </a:defRPr>
            </a:pPr>
            <a:endParaRPr lang="pl-PL"/>
          </a:p>
        </c:txPr>
        <c:crossAx val="87583360"/>
        <c:crosses val="autoZero"/>
        <c:auto val="1"/>
        <c:lblAlgn val="ctr"/>
        <c:lblOffset val="100"/>
        <c:noMultiLvlLbl val="0"/>
      </c:catAx>
      <c:valAx>
        <c:axId val="87583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875818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675EA68-7987-4218-8892-344CA273575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CCD182E-1313-49CE-B90B-94353BED1C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kmlkjlj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182E-1313-49CE-B90B-94353BED1C27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kmlkjlj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182E-1313-49CE-B90B-94353BED1C27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kmlkjlj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182E-1313-49CE-B90B-94353BED1C27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kmlkjlj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182E-1313-49CE-B90B-94353BED1C27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kmlkjlj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182E-1313-49CE-B90B-94353BED1C27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kmlkjlj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182E-1313-49CE-B90B-94353BED1C27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kmlkjlj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182E-1313-49CE-B90B-94353BED1C27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kmlkjlj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182E-1313-49CE-B90B-94353BED1C27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kmlkjlj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182E-1313-49CE-B90B-94353BED1C27}" type="slidenum">
              <a:rPr lang="pl-PL" smtClean="0"/>
              <a:pPr/>
              <a:t>42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FD8D-014C-4E7F-BA0B-E95D66A09D8F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0FB2-1C94-4B53-9F71-CE34D5C52F8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1472" y="2214554"/>
            <a:ext cx="8001056" cy="29289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28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WSPÓŁZAWODNICTWO SPORTOWE SZKÓŁ</a:t>
            </a:r>
          </a:p>
          <a:p>
            <a:pPr>
              <a:spcBef>
                <a:spcPts val="0"/>
              </a:spcBef>
            </a:pPr>
            <a:r>
              <a:rPr lang="pl-PL" sz="28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 POWIECIE TCZEWSKIM</a:t>
            </a:r>
          </a:p>
          <a:p>
            <a:pPr>
              <a:spcBef>
                <a:spcPts val="0"/>
              </a:spcBef>
            </a:pPr>
            <a:endParaRPr lang="pl-PL" sz="24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spcBef>
                <a:spcPts val="0"/>
              </a:spcBef>
            </a:pPr>
            <a:endParaRPr lang="pl-PL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>
              <a:spcBef>
                <a:spcPts val="0"/>
              </a:spcBef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W ROKU SZKOLNYM 2021/2022 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285852" y="5286388"/>
            <a:ext cx="64008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Tczew, dnia 22.06.2022 rok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357290" y="1000108"/>
            <a:ext cx="64008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PODSUMOWANIE</a:t>
            </a:r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85794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odtytuł 7"/>
          <p:cNvSpPr txBox="1">
            <a:spLocks/>
          </p:cNvSpPr>
          <p:nvPr/>
        </p:nvSpPr>
        <p:spPr>
          <a:xfrm>
            <a:off x="1428728" y="1000108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KLASYFIKACJA MEDALOWA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Podium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000372"/>
            <a:ext cx="5857916" cy="292895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870424" y="3093645"/>
            <a:ext cx="17097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SP Małe Walichnowy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rial Black" pitchFamily="34" charset="0"/>
              </a:rPr>
              <a:t>(93 pkt)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839556" y="3382976"/>
            <a:ext cx="1357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SP Nr 1 Gniew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rial Black" pitchFamily="34" charset="0"/>
              </a:rPr>
              <a:t>(84 pkt)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033596" y="2582760"/>
            <a:ext cx="1270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SP Nr 12</a:t>
            </a:r>
          </a:p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Tczew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rial Black" pitchFamily="34" charset="0"/>
              </a:rPr>
              <a:t>(125 pkt)</a:t>
            </a:r>
          </a:p>
          <a:p>
            <a:pPr algn="ctr"/>
            <a:endParaRPr lang="pl-PL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3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214414" y="785794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Klasyfikacja wg ilości punktów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177282795"/>
              </p:ext>
            </p:extLst>
          </p:nvPr>
        </p:nvGraphicFramePr>
        <p:xfrm>
          <a:off x="-12835" y="1837876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3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214414" y="785794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Udział w zawodach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4256996111"/>
              </p:ext>
            </p:extLst>
          </p:nvPr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3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214414" y="785794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Ilość</a:t>
            </a: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zwycięstw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695029548"/>
              </p:ext>
            </p:extLst>
          </p:nvPr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571604" y="928670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Punktacja wg konkurencji</a:t>
            </a:r>
            <a:endParaRPr kumimoji="0" lang="pl-PL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357290" y="6215082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531C9F0F-5722-A656-8698-51F8DF247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0" y="1615739"/>
            <a:ext cx="8771380" cy="43437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428728" y="928670"/>
            <a:ext cx="650085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SP NR 12 TCZEW</a:t>
            </a:r>
            <a:endParaRPr kumimoji="0" lang="pl-PL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KOSZYKÓWKA DZIEWCZĄT – I MIEJSCE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F1441A-3697-3E90-6FB2-22AE31949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04" y="1785926"/>
            <a:ext cx="5966792" cy="39791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428728" y="928670"/>
            <a:ext cx="6643734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SP NR 12 TCZEW</a:t>
            </a:r>
            <a:endParaRPr kumimoji="0" lang="pl-PL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PIŁKA RĘCZNA CHŁOPCÓW – I MIEJSCE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DA67F0-84D0-CCA6-C336-4C3B794F7C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12" y="1803930"/>
            <a:ext cx="5822776" cy="38830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428728" y="928670"/>
            <a:ext cx="600079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SP NR 12 TCZEW</a:t>
            </a:r>
            <a:endParaRPr kumimoji="0" lang="pl-PL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PIŁKA NOŻNA CHŁOPCÓW – I MIEJSCE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C7E96B-E15D-A89D-B6DA-32822D5B6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36" y="1789124"/>
            <a:ext cx="5894784" cy="39310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428728" y="928670"/>
            <a:ext cx="6643734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SP MAŁE WALICHNOWY</a:t>
            </a:r>
            <a:endParaRPr kumimoji="0" lang="pl-PL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UNIHOKEJ DZIEWCZĄT – I MIEJSCE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F0C1A9-1E30-4D6D-1316-11364DEB8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90" y="1785926"/>
            <a:ext cx="5938862" cy="39604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428728" y="928670"/>
            <a:ext cx="650085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SP NR 1 GNIEW</a:t>
            </a:r>
            <a:endParaRPr kumimoji="0" lang="pl-PL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DWA OGNIE CHŁOPCÓW – II MIEJSCE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B794F0-D173-489E-A472-EF2B2C2E0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04" y="1802892"/>
            <a:ext cx="5967844" cy="39798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142976" y="1214422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Liczba</a:t>
            </a: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szkół biorących udział w zawodach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09587"/>
              </p:ext>
            </p:extLst>
          </p:nvPr>
        </p:nvGraphicFramePr>
        <p:xfrm>
          <a:off x="1481108" y="2710488"/>
          <a:ext cx="6000792" cy="2743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306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bg1"/>
                          </a:solidFill>
                        </a:rPr>
                        <a:t>ID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bg1"/>
                          </a:solidFill>
                        </a:rPr>
                        <a:t>IMS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bg1"/>
                          </a:solidFill>
                        </a:rPr>
                        <a:t>LIC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ctr"/>
                      <a:endParaRPr lang="pl-PL" sz="36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pl-PL" sz="3600" b="1" dirty="0">
                          <a:solidFill>
                            <a:srgbClr val="C00000"/>
                          </a:solidFill>
                        </a:rPr>
                        <a:t>15 </a:t>
                      </a:r>
                    </a:p>
                    <a:p>
                      <a:pPr algn="ctr"/>
                      <a:r>
                        <a:rPr lang="pl-PL" sz="3600" b="1" dirty="0">
                          <a:solidFill>
                            <a:srgbClr val="C00000"/>
                          </a:solidFill>
                        </a:rPr>
                        <a:t>(32)</a:t>
                      </a:r>
                    </a:p>
                    <a:p>
                      <a:pPr algn="ctr"/>
                      <a:endParaRPr lang="pl-PL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6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pl-PL" sz="3600" b="1" dirty="0">
                          <a:solidFill>
                            <a:srgbClr val="C00000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pl-PL" sz="3600" b="1" dirty="0">
                          <a:solidFill>
                            <a:srgbClr val="C00000"/>
                          </a:solidFill>
                        </a:rPr>
                        <a:t>(32)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36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pl-PL" sz="3600" b="1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pl-PL" sz="3600" b="1" dirty="0">
                          <a:solidFill>
                            <a:srgbClr val="C00000"/>
                          </a:solidFill>
                        </a:rPr>
                        <a:t>(11)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7" name="Podtytuł 7"/>
          <p:cNvSpPr txBox="1">
            <a:spLocks/>
          </p:cNvSpPr>
          <p:nvPr/>
        </p:nvSpPr>
        <p:spPr>
          <a:xfrm>
            <a:off x="142844" y="1285860"/>
            <a:ext cx="8572560" cy="3286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IGRZYSKA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pl-PL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MŁODZIEŻY SZKOLNEJ</a:t>
            </a:r>
            <a:endParaRPr kumimoji="0" lang="pl-PL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85794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odtytuł 7"/>
          <p:cNvSpPr txBox="1">
            <a:spLocks/>
          </p:cNvSpPr>
          <p:nvPr/>
        </p:nvSpPr>
        <p:spPr>
          <a:xfrm>
            <a:off x="1428728" y="928670"/>
            <a:ext cx="640080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Konkurencje</a:t>
            </a: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E2DC4D-AD81-8CBE-324E-25E92FE66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11434"/>
            <a:ext cx="3687794" cy="38422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14356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428860" y="1142984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3 </a:t>
            </a:r>
          </a:p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MIEJSCE</a:t>
            </a:r>
            <a:endParaRPr lang="pl-P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71538" y="3857628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 Nr 2 Pelplin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14356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428860" y="1142984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2 </a:t>
            </a:r>
          </a:p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MIEJSCE</a:t>
            </a:r>
            <a:endParaRPr lang="pl-P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71472" y="3857628"/>
            <a:ext cx="79296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ZS Subkowy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14356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428860" y="1142984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1 </a:t>
            </a:r>
          </a:p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MIEJSCE</a:t>
            </a:r>
            <a:endParaRPr lang="pl-P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71538" y="3857628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 NR 11 TCZEW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85794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odtytuł 7"/>
          <p:cNvSpPr txBox="1">
            <a:spLocks/>
          </p:cNvSpPr>
          <p:nvPr/>
        </p:nvSpPr>
        <p:spPr>
          <a:xfrm>
            <a:off x="1428728" y="1000108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KLASYFIKACJA MEDALOWA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Podium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000372"/>
            <a:ext cx="5857916" cy="292895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970050" y="3548650"/>
            <a:ext cx="154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ZS Subkowy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rial Black" pitchFamily="34" charset="0"/>
              </a:rPr>
              <a:t>(88 pkt)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786615" y="3498179"/>
            <a:ext cx="15001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SP Nr 2 Pelplin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rial Black" pitchFamily="34" charset="0"/>
              </a:rPr>
              <a:t>(87 pkt)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139952" y="2620021"/>
            <a:ext cx="1293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SP Nr 11</a:t>
            </a:r>
          </a:p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Tczew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rial Black" pitchFamily="34" charset="0"/>
              </a:rPr>
              <a:t>(115 pkt)</a:t>
            </a:r>
          </a:p>
          <a:p>
            <a:pPr algn="ctr"/>
            <a:endParaRPr lang="pl-PL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3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214414" y="785794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Klasyfikacja wg ilości punktów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469544148"/>
              </p:ext>
            </p:extLst>
          </p:nvPr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3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7371194"/>
              </p:ext>
            </p:extLst>
          </p:nvPr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Podtytuł 7"/>
          <p:cNvSpPr txBox="1">
            <a:spLocks/>
          </p:cNvSpPr>
          <p:nvPr/>
        </p:nvSpPr>
        <p:spPr>
          <a:xfrm>
            <a:off x="1214414" y="928670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Udział w zawodach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3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097232160"/>
              </p:ext>
            </p:extLst>
          </p:nvPr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Podtytuł 7"/>
          <p:cNvSpPr txBox="1">
            <a:spLocks/>
          </p:cNvSpPr>
          <p:nvPr/>
        </p:nvSpPr>
        <p:spPr>
          <a:xfrm>
            <a:off x="1214414" y="928670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Ilość</a:t>
            </a: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zwycięstw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571604" y="928670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Punktacja wg konkurencji</a:t>
            </a:r>
            <a:endParaRPr kumimoji="0" lang="pl-PL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6357958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AE05AC-D89F-9823-ABF8-429FD80EA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669672"/>
            <a:ext cx="8892480" cy="4491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142976" y="1214422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Liczba</a:t>
            </a: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zawodów</a:t>
            </a: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 z podziałem na kategorie wiekowe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75336"/>
              </p:ext>
            </p:extLst>
          </p:nvPr>
        </p:nvGraphicFramePr>
        <p:xfrm>
          <a:off x="857222" y="2714620"/>
          <a:ext cx="7143804" cy="26060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1785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4">
                <a:tc>
                  <a:txBody>
                    <a:bodyPr/>
                    <a:lstStyle/>
                    <a:p>
                      <a:endParaRPr lang="pl-PL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IMS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Powiatowe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Półfinały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Finały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Łącznie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Łącznie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8" name="Podtytuł 7"/>
          <p:cNvSpPr txBox="1">
            <a:spLocks/>
          </p:cNvSpPr>
          <p:nvPr/>
        </p:nvSpPr>
        <p:spPr>
          <a:xfrm>
            <a:off x="714348" y="928670"/>
            <a:ext cx="8001056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SP NR 11 TCZEW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baseline="0" dirty="0">
                <a:solidFill>
                  <a:srgbClr val="FF0000"/>
                </a:solidFill>
                <a:latin typeface="Arial Black" pitchFamily="34" charset="0"/>
              </a:rPr>
              <a:t>PIŁKA SIATKOWA CHŁOPCÓW</a:t>
            </a: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 – I MIEJSCE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40EDDC-F855-DAEA-0163-8F2078211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95" y="1772816"/>
            <a:ext cx="5894784" cy="39310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8" name="Podtytuł 7"/>
          <p:cNvSpPr txBox="1">
            <a:spLocks/>
          </p:cNvSpPr>
          <p:nvPr/>
        </p:nvSpPr>
        <p:spPr>
          <a:xfrm>
            <a:off x="1571604" y="928670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SP NR 11 TCZEW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SIATKÓWKA PLAŻOWA CHŁOPCÓW – I MIEJSCE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0A57C0-63C4-675A-3C4E-D5490422A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43" y="1700808"/>
            <a:ext cx="6212707" cy="41418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8" name="Podtytuł 7"/>
          <p:cNvSpPr txBox="1">
            <a:spLocks/>
          </p:cNvSpPr>
          <p:nvPr/>
        </p:nvSpPr>
        <p:spPr>
          <a:xfrm>
            <a:off x="1571604" y="928670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ZS SUBKOWY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PIŁKA NOŻNA DZIEWCZĄT – I MIEJSCE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3E0E0A-6C46-DC07-D595-B6A505F12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814781"/>
            <a:ext cx="5822776" cy="388306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8" name="Podtytuł 7"/>
          <p:cNvSpPr txBox="1">
            <a:spLocks/>
          </p:cNvSpPr>
          <p:nvPr/>
        </p:nvSpPr>
        <p:spPr>
          <a:xfrm>
            <a:off x="1142976" y="1000108"/>
            <a:ext cx="7000924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SP NR 2 PELPLIN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PIŁKA RĘCZNA CHŁOPCÓW </a:t>
            </a: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– II MIEJSCE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B7C3BAD-2273-1DBD-30D6-A2F2C3331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38" y="1770589"/>
            <a:ext cx="6080600" cy="4055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7" name="Podtytuł 7"/>
          <p:cNvSpPr txBox="1">
            <a:spLocks/>
          </p:cNvSpPr>
          <p:nvPr/>
        </p:nvSpPr>
        <p:spPr>
          <a:xfrm>
            <a:off x="1371600" y="1785926"/>
            <a:ext cx="6400800" cy="314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5400" b="1" dirty="0">
                <a:solidFill>
                  <a:srgbClr val="FF0000"/>
                </a:solidFill>
                <a:latin typeface="Arial Black" pitchFamily="34" charset="0"/>
              </a:rPr>
              <a:t>LICEALIADA</a:t>
            </a:r>
            <a:endParaRPr kumimoji="0" lang="pl-PL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2017/2018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85794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odtytuł 7"/>
          <p:cNvSpPr txBox="1">
            <a:spLocks/>
          </p:cNvSpPr>
          <p:nvPr/>
        </p:nvSpPr>
        <p:spPr>
          <a:xfrm>
            <a:off x="1428728" y="928670"/>
            <a:ext cx="640080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Konkurencje</a:t>
            </a: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BDE81E-BB57-C259-C285-310818EEA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18" y="1785926"/>
            <a:ext cx="3676363" cy="367636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14356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428860" y="1142984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3 </a:t>
            </a:r>
          </a:p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MIEJSCE</a:t>
            </a:r>
            <a:endParaRPr lang="pl-P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71538" y="3857628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ZSBiO</a:t>
            </a:r>
            <a:r>
              <a:rPr lang="pl-PL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Tczew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14356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428860" y="1142984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2 </a:t>
            </a:r>
          </a:p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MIEJSCE</a:t>
            </a:r>
            <a:endParaRPr lang="pl-P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71538" y="3857628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LO TCZEW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14356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428860" y="1142984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1 </a:t>
            </a:r>
          </a:p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MIEJSCE</a:t>
            </a:r>
            <a:endParaRPr lang="pl-P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71538" y="3857628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LO TCZEW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85794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odtytuł 7"/>
          <p:cNvSpPr txBox="1">
            <a:spLocks/>
          </p:cNvSpPr>
          <p:nvPr/>
        </p:nvSpPr>
        <p:spPr>
          <a:xfrm>
            <a:off x="1428728" y="1000108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KLASYFIKACJA MEDALOWA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Podium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000372"/>
            <a:ext cx="5857916" cy="292895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236726" y="3190290"/>
            <a:ext cx="1120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II LO</a:t>
            </a:r>
          </a:p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Tczew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rial Black" pitchFamily="34" charset="0"/>
              </a:rPr>
              <a:t>(264 pkt)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939655" y="3438124"/>
            <a:ext cx="1120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ZSBiO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Tczew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rial Black" pitchFamily="34" charset="0"/>
              </a:rPr>
              <a:t>(213 pkt)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166061" y="2619656"/>
            <a:ext cx="1120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I LO</a:t>
            </a:r>
          </a:p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Tczew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rial Black" pitchFamily="34" charset="0"/>
              </a:rPr>
              <a:t>(271 pkt)</a:t>
            </a:r>
          </a:p>
          <a:p>
            <a:pPr algn="ctr"/>
            <a:endParaRPr lang="pl-PL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1167384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285852" y="928670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Zasady przyznawania punktów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143108" y="2428868"/>
            <a:ext cx="4751814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miejsce – 11 pkt</a:t>
            </a:r>
          </a:p>
          <a:p>
            <a:pPr algn="ctr"/>
            <a:r>
              <a:rPr lang="pl-P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miejsce – 10 pkt</a:t>
            </a:r>
          </a:p>
          <a:p>
            <a:pPr algn="ctr"/>
            <a:r>
              <a:rPr lang="pl-PL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miejsce -    9 pkt</a:t>
            </a:r>
          </a:p>
          <a:p>
            <a:pPr algn="ctr"/>
            <a:r>
              <a:rPr lang="pl-P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 miejsce – 1 pkt</a:t>
            </a:r>
            <a:endParaRPr lang="pl-PL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3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214414" y="785794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Klasyfikacja wg ilości punktów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209993501"/>
              </p:ext>
            </p:extLst>
          </p:nvPr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3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214414" y="928670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Udział w zawodach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771926077"/>
              </p:ext>
            </p:extLst>
          </p:nvPr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3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214414" y="928670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Ilość</a:t>
            </a: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zwycięstw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794827077"/>
              </p:ext>
            </p:extLst>
          </p:nvPr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571604" y="928670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Punktacja wg konkurencji</a:t>
            </a:r>
            <a:endParaRPr kumimoji="0" lang="pl-PL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6357958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42D4185-F0FD-EA87-A0ED-FAD1AD612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2137485"/>
            <a:ext cx="8820472" cy="313332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12" name="Podtytuł 7"/>
          <p:cNvSpPr txBox="1">
            <a:spLocks/>
          </p:cNvSpPr>
          <p:nvPr/>
        </p:nvSpPr>
        <p:spPr>
          <a:xfrm>
            <a:off x="1428728" y="928670"/>
            <a:ext cx="6500858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I</a:t>
            </a: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LO TCZEW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PIŁKA RĘCZNA DZIEWCZĄT – I MIEJSCE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D6F-2D6C-9883-B642-BE2D46FAB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05" y="1785926"/>
            <a:ext cx="5893704" cy="393036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8" name="Podtytuł 7"/>
          <p:cNvSpPr txBox="1">
            <a:spLocks/>
          </p:cNvSpPr>
          <p:nvPr/>
        </p:nvSpPr>
        <p:spPr>
          <a:xfrm>
            <a:off x="1428728" y="928670"/>
            <a:ext cx="6929486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I</a:t>
            </a: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LO TCZEW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b="1" dirty="0">
                <a:solidFill>
                  <a:srgbClr val="FF0000"/>
                </a:solidFill>
                <a:latin typeface="Arial Black" pitchFamily="34" charset="0"/>
              </a:rPr>
              <a:t>PIŁKA RĘCZNA CHŁOPCÓW – I MIEJSCE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F4430E-FD10-7339-41DF-626FFACD1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60" y="1809849"/>
            <a:ext cx="5966792" cy="397910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8" name="Podtytuł 7"/>
          <p:cNvSpPr txBox="1">
            <a:spLocks/>
          </p:cNvSpPr>
          <p:nvPr/>
        </p:nvSpPr>
        <p:spPr>
          <a:xfrm>
            <a:off x="1571604" y="1000108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I</a:t>
            </a: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LO TCZEW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FUTSAL DZIEWCZĄT– I MIEJSCE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661FED5-46D3-B1C1-4574-2DE26942A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61" y="1772816"/>
            <a:ext cx="6000792" cy="400177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8" name="Podtytuł 7"/>
          <p:cNvSpPr txBox="1">
            <a:spLocks/>
          </p:cNvSpPr>
          <p:nvPr/>
        </p:nvSpPr>
        <p:spPr>
          <a:xfrm>
            <a:off x="1571604" y="1000108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 err="1">
                <a:solidFill>
                  <a:srgbClr val="FF0000"/>
                </a:solidFill>
                <a:latin typeface="Arial Black" pitchFamily="34" charset="0"/>
              </a:rPr>
              <a:t>ZSBiO</a:t>
            </a: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TCZEW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</a:rPr>
              <a:t>UNIHOKEJ CHŁOPCÓW – I MIEJSCE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64BC95-F205-0450-4FDD-4CD3893B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12" y="1772816"/>
            <a:ext cx="5894784" cy="39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37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8" name="Podtytuł 7"/>
          <p:cNvSpPr txBox="1">
            <a:spLocks/>
          </p:cNvSpPr>
          <p:nvPr/>
        </p:nvSpPr>
        <p:spPr>
          <a:xfrm>
            <a:off x="785786" y="1785926"/>
            <a:ext cx="64008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Dziękuję</a:t>
            </a:r>
            <a:r>
              <a:rPr kumimoji="0" lang="pl-PL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za uwagę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" name="Podtytuł 7"/>
          <p:cNvSpPr txBox="1">
            <a:spLocks/>
          </p:cNvSpPr>
          <p:nvPr/>
        </p:nvSpPr>
        <p:spPr>
          <a:xfrm>
            <a:off x="1142976" y="5715016"/>
            <a:ext cx="6400800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Tczew, dnia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22</a:t>
            </a: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.06.2022 rok</a:t>
            </a:r>
          </a:p>
        </p:txBody>
      </p:sp>
      <p:sp>
        <p:nvSpPr>
          <p:cNvPr id="6" name="Podtytuł 7"/>
          <p:cNvSpPr txBox="1">
            <a:spLocks/>
          </p:cNvSpPr>
          <p:nvPr/>
        </p:nvSpPr>
        <p:spPr>
          <a:xfrm>
            <a:off x="4071934" y="3429000"/>
            <a:ext cx="4786346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Dyrektor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Powiatowego Centrum Sportu w Tczewie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Tomasz Tobiański</a:t>
            </a:r>
            <a:endParaRPr kumimoji="0" lang="pl-PL" sz="1400" b="1" i="0" u="none" strike="noStrike" kern="1200" cap="none" spc="0" normalizeH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400" b="1" baseline="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Tel. 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502-454-754</a:t>
            </a:r>
            <a:endParaRPr lang="pl-PL" sz="1400" b="1" baseline="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E-mail: </a:t>
            </a:r>
            <a:r>
              <a:rPr kumimoji="0" lang="pl-PL" sz="1400" b="1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dyrektor@pcs.tczew.pl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26" name="Oval 2" descr="LOGO - powiatowe centrum sportu"/>
          <p:cNvSpPr>
            <a:spLocks noChangeArrowheads="1"/>
          </p:cNvSpPr>
          <p:nvPr/>
        </p:nvSpPr>
        <p:spPr bwMode="auto">
          <a:xfrm>
            <a:off x="285720" y="0"/>
            <a:ext cx="1123950" cy="971550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1000108"/>
            <a:ext cx="6215106" cy="56906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25602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71546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 descr="powiat 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785817" cy="924914"/>
          </a:xfrm>
          <a:prstGeom prst="rect">
            <a:avLst/>
          </a:prstGeom>
        </p:spPr>
      </p:pic>
      <p:sp>
        <p:nvSpPr>
          <p:cNvPr id="7" name="Podtytuł 7"/>
          <p:cNvSpPr txBox="1">
            <a:spLocks/>
          </p:cNvSpPr>
          <p:nvPr/>
        </p:nvSpPr>
        <p:spPr>
          <a:xfrm>
            <a:off x="1428728" y="1214422"/>
            <a:ext cx="6400800" cy="314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54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IGRZYSKA</a:t>
            </a:r>
            <a:r>
              <a:rPr kumimoji="0" lang="pl-PL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DZIECI</a:t>
            </a:r>
            <a:endParaRPr kumimoji="0" lang="pl-PL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85794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odtytuł 7"/>
          <p:cNvSpPr txBox="1">
            <a:spLocks/>
          </p:cNvSpPr>
          <p:nvPr/>
        </p:nvSpPr>
        <p:spPr>
          <a:xfrm>
            <a:off x="1428728" y="928670"/>
            <a:ext cx="640080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Konkurencje</a:t>
            </a: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44A96C-CB5D-16FE-72EC-CC71A6017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4" y="1857364"/>
            <a:ext cx="3395952" cy="34226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14356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428860" y="1142984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3 </a:t>
            </a:r>
          </a:p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MIEJSCE</a:t>
            </a:r>
            <a:endParaRPr lang="pl-P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71538" y="3857628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 Nr 1 Gniew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14356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428860" y="1142984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2 </a:t>
            </a:r>
          </a:p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MIEJSCE</a:t>
            </a:r>
            <a:endParaRPr lang="pl-P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35819" y="3455976"/>
            <a:ext cx="74295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 Małe Walichnowy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- powiatowe centrum sportu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1428728" y="714356"/>
            <a:ext cx="6215106" cy="5904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POWIATOWE CENTRUM SPORTU W TCZEWIE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357290" y="2786058"/>
            <a:ext cx="64008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Oval 2" descr="LOGO - powiatowe centrum sportu"/>
          <p:cNvSpPr>
            <a:spLocks noChangeArrowheads="1"/>
          </p:cNvSpPr>
          <p:nvPr/>
        </p:nvSpPr>
        <p:spPr bwMode="auto">
          <a:xfrm>
            <a:off x="357158" y="0"/>
            <a:ext cx="1123950" cy="100010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1285852" y="5929330"/>
            <a:ext cx="6400800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Rok  szkolny 2021/2022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428860" y="1142984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1 </a:t>
            </a:r>
          </a:p>
          <a:p>
            <a:pPr algn="ctr"/>
            <a:r>
              <a:rPr lang="pl-P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MIEJSCE</a:t>
            </a:r>
            <a:endParaRPr lang="pl-P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71538" y="3857628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 NR 12 Tczew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</TotalTime>
  <Words>1237</Words>
  <Application>Microsoft Office PowerPoint</Application>
  <PresentationFormat>Pokaz na ekranie (4:3)</PresentationFormat>
  <Paragraphs>423</Paragraphs>
  <Slides>48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3" baseType="lpstr">
      <vt:lpstr>Arial</vt:lpstr>
      <vt:lpstr>Arial Black</vt:lpstr>
      <vt:lpstr>Calibri</vt:lpstr>
      <vt:lpstr>Times New Roman</vt:lpstr>
      <vt:lpstr>Motyw pakietu Office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  <vt:lpstr>POWIATOWE CENTRUM SPORTU W TCZEWIE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Organizator</dc:creator>
  <cp:lastModifiedBy>Organizator</cp:lastModifiedBy>
  <cp:revision>238</cp:revision>
  <dcterms:created xsi:type="dcterms:W3CDTF">2017-08-30T09:41:03Z</dcterms:created>
  <dcterms:modified xsi:type="dcterms:W3CDTF">2022-06-21T07:18:53Z</dcterms:modified>
</cp:coreProperties>
</file>